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ight Triangle 4"/>
          <p:cNvSpPr/>
          <p:nvPr/>
        </p:nvSpPr>
        <p:spPr>
          <a:xfrm rot="10800000">
            <a:off x="5943600" y="54864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Parallelogram 5"/>
          <p:cNvSpPr/>
          <p:nvPr/>
        </p:nvSpPr>
        <p:spPr>
          <a:xfrm>
            <a:off x="4114800" y="612648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Parallelogram 6"/>
          <p:cNvSpPr/>
          <p:nvPr/>
        </p:nvSpPr>
        <p:spPr>
          <a:xfrm>
            <a:off x="3657600" y="576072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3200400" y="1188720"/>
            <a:ext cx="2743200" cy="822960"/>
          </a:xfrm>
          <a:prstGeom prst="roundRect">
            <a:avLst/>
          </a:prstGeom>
          <a:solidFill>
            <a:srgbClr val="5DB7D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3337560" y="1417320"/>
            <a:ext cx="365760" cy="36576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749039" y="1325880"/>
            <a:ext cx="20116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D1B2A"/>
                </a:solidFill>
                <a:latin typeface="Comic Sans MS"/>
              </a:defRPr>
            </a:pPr>
            <a:r>
              <a:t>ModelIt!</a:t>
            </a:r>
          </a:p>
        </p:txBody>
      </p:sp>
      <p:pic>
        <p:nvPicPr>
          <p:cNvPr id="11" name="Picture 10" descr="cover-mycorrhiz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4114800"/>
            <a:ext cx="2286000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228600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200" b="1">
                <a:solidFill>
                  <a:srgbClr val="0D1B2A"/>
                </a:solidFill>
              </a:defRPr>
            </a:pPr>
            <a:r>
              <a:t>Student Lesson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2743200"/>
            <a:ext cx="8229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800" b="1">
                <a:solidFill>
                  <a:srgbClr val="1A4780"/>
                </a:solidFill>
              </a:defRPr>
            </a:pPr>
            <a:r>
              <a:t>The Mushroom Network Under Your Feet</a:t>
            </a:r>
          </a:p>
          <a:p>
            <a:pPr algn="ctr">
              <a:defRPr sz="1500" i="1">
                <a:solidFill>
                  <a:srgbClr val="1A1A2E"/>
                </a:solidFill>
              </a:defRPr>
            </a:pPr>
            <a:r>
              <a:t>Trees Share Food and Warnings Through Underground Internet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86400" y="5029200"/>
            <a:ext cx="32004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 b="1">
                <a:solidFill>
                  <a:srgbClr val="2E86AB"/>
                </a:solidFill>
              </a:defRPr>
            </a:pPr>
            <a:r>
              <a:t>NGSS: 5-LS2-1</a:t>
            </a:r>
          </a:p>
          <a:p>
            <a:pPr algn="r">
              <a:defRPr sz="1200">
                <a:solidFill>
                  <a:srgbClr val="1A1A2E"/>
                </a:solidFill>
              </a:defRPr>
            </a:pPr>
            <a:r>
              <a:t>5th Grade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1/9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What You Will Learn Today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011680"/>
            <a:ext cx="41148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1A4780"/>
                </a:solidFill>
              </a:defRPr>
            </a:pPr>
            <a:r>
              <a:t>Learning Goals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Identify mycorrhizal fungi as active participants in ecosystem matter cycling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Model how organic matter and moisture drive fungal network health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Explain how the fungal network enables nutrient transfer between trees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Predict what happens to forest health when the network is disrupted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54880" y="2011680"/>
            <a:ext cx="393192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1A4780"/>
                </a:solidFill>
              </a:defRPr>
            </a:pPr>
            <a:r>
              <a:t>Key Vocabulary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Mycorrhizal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Related to fungi that form partnerships with plant roots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Mutualism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A relationship where both organisms benefit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Hyphae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Tiny thread-like structures that form fungal networks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Nutrient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Substances that living things need to grow and survive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2/9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The Big Question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2011680"/>
            <a:ext cx="768096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600" b="1">
                <a:solidFill>
                  <a:srgbClr val="1A4780"/>
                </a:solidFill>
              </a:defRPr>
            </a:pPr>
            <a:r>
              <a:t>How do underground conditions control how much trees can share with each other?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3108960"/>
            <a:ext cx="41148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1A1A2E"/>
                </a:solidFill>
              </a:defRPr>
            </a:pPr>
            <a:r>
              <a:t>Trees Share Food and Warnings Through Underground Internet. Today we'll build a MODEL to discover the answer!</a:t>
            </a:r>
          </a:p>
        </p:txBody>
      </p:sp>
      <p:pic>
        <p:nvPicPr>
          <p:cNvPr id="8" name="Picture 7" descr="landscape-forest-flo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2926080"/>
            <a:ext cx="2926080" cy="2926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3/9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Today We Will Build a Model!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75488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i="1">
                <a:solidFill>
                  <a:srgbClr val="2E86AB"/>
                </a:solidFill>
              </a:defRPr>
            </a:pPr>
            <a:r>
              <a:t>A model helps us understand complex systems!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1. LOCATE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Identify the COMPONENTS (parts) of the system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2. ESTABLISH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Connect them with RELATIONSHIPS (+ or -)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3. VISUALIZE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Build your model in ModelIt!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4. EVALUATE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Run SIMULATIONS to test scenarios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5. REVISE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Improve your model based on evidence</a:t>
            </a:r>
          </a:p>
        </p:txBody>
      </p:sp>
      <p:pic>
        <p:nvPicPr>
          <p:cNvPr id="7" name="Picture 6" descr="modeling-netwo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79" y="2286000"/>
            <a:ext cx="32004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4/9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1: Sort the Components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3891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500">
                <a:solidFill>
                  <a:srgbClr val="1A1A2E"/>
                </a:solidFill>
              </a:defRPr>
            </a:pPr>
            <a:r>
              <a:t>Sort these components into EXTERNAL (inputs from outside) and INTERNAL (inside the system):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2743200"/>
            <a:ext cx="4389120" cy="228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Your Components:</a:t>
            </a:r>
          </a:p>
          <a:p>
            <a:pPr>
              <a:spcBef>
                <a:spcPts val="600"/>
              </a:spcBef>
              <a:defRPr sz="1600"/>
            </a:pPr>
            <a:r>
              <a:t>     *  Leaf Litter / Organic Matter</a:t>
            </a:r>
          </a:p>
          <a:p>
            <a:pPr>
              <a:spcBef>
                <a:spcPts val="600"/>
              </a:spcBef>
              <a:defRPr sz="1600"/>
            </a:pPr>
            <a:r>
              <a:t>     *  Soil Moisture</a:t>
            </a:r>
          </a:p>
          <a:p>
            <a:pPr>
              <a:spcBef>
                <a:spcPts val="600"/>
              </a:spcBef>
              <a:defRPr sz="1600"/>
            </a:pPr>
            <a:r>
              <a:t>     *  Mycorrhizal Fungal Network Activity</a:t>
            </a:r>
          </a:p>
          <a:p>
            <a:pPr>
              <a:spcBef>
                <a:spcPts val="600"/>
              </a:spcBef>
              <a:defRPr sz="1600"/>
            </a:pPr>
            <a:r>
              <a:t>     *  Nutrient Transfer Between Trees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8640" y="5029200"/>
            <a:ext cx="43891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 i="1">
                <a:solidFill>
                  <a:srgbClr val="2E86AB"/>
                </a:solidFill>
              </a:defRPr>
            </a:pPr>
            <a:r>
              <a:t>Think: Which components can we control? Which happen on their own?</a:t>
            </a:r>
          </a:p>
        </p:txBody>
      </p:sp>
      <p:pic>
        <p:nvPicPr>
          <p:cNvPr id="9" name="Picture 8" descr="discussion-wood-wide-we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9" y="1920240"/>
            <a:ext cx="3474720" cy="34747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5/9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2: Connect with Arrows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20240"/>
            <a:ext cx="50292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700"/>
            </a:pPr>
            <a:r>
              <a:t>Draw arrows to show HOW components affect each other:</a:t>
            </a:r>
          </a:p>
          <a:p>
            <a:pPr>
              <a:spcBef>
                <a:spcPts val="1400"/>
              </a:spcBef>
              <a:defRPr sz="1600" b="1">
                <a:solidFill>
                  <a:srgbClr val="228B22"/>
                </a:solidFill>
              </a:defRPr>
            </a:pPr>
            <a:r>
              <a:t>(+) POSITIVE Relationship</a:t>
            </a:r>
          </a:p>
          <a:p>
            <a:pPr>
              <a:defRPr sz="1400"/>
            </a:pPr>
            <a:r>
              <a:t>     When one goes UP, the other goes UP too</a:t>
            </a:r>
          </a:p>
          <a:p>
            <a:pPr>
              <a:spcBef>
                <a:spcPts val="1400"/>
              </a:spcBef>
              <a:defRPr sz="1600" b="1">
                <a:solidFill>
                  <a:srgbClr val="DC143C"/>
                </a:solidFill>
              </a:defRPr>
            </a:pPr>
            <a:r>
              <a:t>(-) NEGATIVE Relationship</a:t>
            </a:r>
          </a:p>
          <a:p>
            <a:pPr>
              <a:defRPr sz="1400"/>
            </a:pPr>
            <a:r>
              <a:t>     When one goes UP, the other goes DOWN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754880"/>
            <a:ext cx="50292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1">
                <a:solidFill>
                  <a:srgbClr val="1A4780"/>
                </a:solidFill>
              </a:defRPr>
            </a:pPr>
            <a:r>
              <a:t>Think About It:</a:t>
            </a:r>
          </a:p>
          <a:p>
            <a:pPr>
              <a:spcBef>
                <a:spcPts val="600"/>
              </a:spcBef>
              <a:defRPr sz="1500" i="1"/>
            </a:pPr>
            <a:r>
              <a:t>If fungi need food and water, what happens to the forest network during a drought?</a:t>
            </a:r>
          </a:p>
        </p:txBody>
      </p:sp>
      <p:pic>
        <p:nvPicPr>
          <p:cNvPr id="8" name="Picture 7" descr="discussion-wood-wide-we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0" y="2286000"/>
            <a:ext cx="2926080" cy="2926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6/9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3: Run the Simulation!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20240"/>
            <a:ext cx="45720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Test these scenarios in ModelIt!</a:t>
            </a:r>
          </a:p>
          <a:p>
            <a:pPr>
              <a:spcBef>
                <a:spcPts val="1200"/>
              </a:spcBef>
              <a:defRPr sz="1600" b="1"/>
            </a:pPr>
            <a:r>
              <a:t>Healthy Forest</a:t>
            </a:r>
          </a:p>
          <a:p>
            <a:pPr>
              <a:defRPr sz="1400"/>
            </a:pPr>
            <a:r>
              <a:t>     Normal organic matter and soil moisture</a:t>
            </a:r>
          </a:p>
          <a:p>
            <a:pPr>
              <a:spcBef>
                <a:spcPts val="1200"/>
              </a:spcBef>
              <a:defRPr sz="1600" b="1"/>
            </a:pPr>
            <a:r>
              <a:t>Drought</a:t>
            </a:r>
          </a:p>
          <a:p>
            <a:pPr>
              <a:defRPr sz="1400"/>
            </a:pPr>
            <a:r>
              <a:t>     Lock Soil Moisture to 10%</a:t>
            </a:r>
          </a:p>
          <a:p>
            <a:pPr>
              <a:spcBef>
                <a:spcPts val="1200"/>
              </a:spcBef>
              <a:defRPr sz="1600" b="1"/>
            </a:pPr>
            <a:r>
              <a:t>Clear-Cut Aftermath</a:t>
            </a:r>
          </a:p>
          <a:p>
            <a:pPr>
              <a:defRPr sz="1400"/>
            </a:pPr>
            <a:r>
              <a:t>     Lock Leaf Litter to 0%</a:t>
            </a:r>
          </a:p>
          <a:p>
            <a:br/>
            <a:pPr>
              <a:spcBef>
                <a:spcPts val="1600"/>
              </a:spcBef>
              <a:defRPr sz="1600" b="1">
                <a:solidFill>
                  <a:srgbClr val="2E86AB"/>
                </a:solidFill>
              </a:defRPr>
            </a:pPr>
            <a:r>
              <a:t>Watch the activity graphs change!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846320" y="1920240"/>
            <a:ext cx="3931920" cy="3840480"/>
          </a:xfrm>
          <a:prstGeom prst="roundRect">
            <a:avLst/>
          </a:prstGeom>
          <a:solidFill>
            <a:srgbClr val="F0F5FA"/>
          </a:solidFill>
          <a:ln>
            <a:solidFill>
              <a:srgbClr val="2E86A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029200" y="3657600"/>
            <a:ext cx="356616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100" i="1">
                <a:solidFill>
                  <a:srgbClr val="666666"/>
                </a:solidFill>
              </a:defRPr>
            </a:pPr>
            <a:r>
              <a:t>[ModelIt Platform Screenshot - Simulation Results Graph]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7/9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What Did We Discover?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50292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Our Model Showed Us: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Trees are connected underground through fungal threads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The network allows trees to share sugar and warnings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Drought isolates trees by shutting down the network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Replanting a cleared forest takes decades because the network must rebuild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5029200"/>
            <a:ext cx="50292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>
                <a:solidFill>
                  <a:srgbClr val="2E86AB"/>
                </a:solidFill>
              </a:defRPr>
            </a:pPr>
            <a:r>
              <a:t>Answer: Trees share nutrients through an underground 'internet' of fungal threads. This network needs both organic matter and moisture to function!</a:t>
            </a:r>
          </a:p>
        </p:txBody>
      </p:sp>
      <p:pic>
        <p:nvPicPr>
          <p:cNvPr id="8" name="Picture 7" descr="cover-mycorrhiz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440" y="2286000"/>
            <a:ext cx="2743200" cy="274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8/9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0D1B2A"/>
                </a:solidFill>
              </a:defRPr>
            </a:pPr>
            <a:r>
              <a:t>STEM Challenge: Design Forest Recovery Plan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75488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E67E22"/>
                </a:solidFill>
              </a:defRPr>
            </a:pPr>
            <a:r>
              <a:t>YOUR ENGINEERING MISSION</a:t>
            </a:r>
          </a:p>
          <a:p>
            <a:pPr>
              <a:spcBef>
                <a:spcPts val="1000"/>
              </a:spcBef>
              <a:defRPr sz="1400"/>
            </a:pPr>
            <a:r>
              <a:t>Design a plan to restore the mycorrhizal network in a cleared forest.</a:t>
            </a:r>
          </a:p>
          <a:p>
            <a:br/>
            <a:pPr>
              <a:spcBef>
                <a:spcPts val="1000"/>
              </a:spcBef>
              <a:defRPr sz="1600" b="1">
                <a:solidFill>
                  <a:srgbClr val="1A4780"/>
                </a:solidFill>
              </a:defRPr>
            </a:pPr>
            <a:r>
              <a:t>The Challenge:</a:t>
            </a:r>
          </a:p>
          <a:p>
            <a:pPr>
              <a:defRPr sz="1400"/>
            </a:pPr>
            <a:r>
              <a:t>A forest was clear-cut 5 years ago. New trees are struggling. Design a plan to restore the underground network.</a:t>
            </a:r>
          </a:p>
          <a:p>
            <a:br/>
            <a:pPr>
              <a:spcBef>
                <a:spcPts val="1000"/>
              </a:spcBef>
              <a:defRPr sz="1600" b="1">
                <a:solidFill>
                  <a:srgbClr val="1A4780"/>
                </a:solidFill>
              </a:defRPr>
            </a:pPr>
            <a:r>
              <a:t>Think Like an Engineer:</a:t>
            </a:r>
          </a:p>
          <a:p>
            <a:pPr>
              <a:spcBef>
                <a:spcPts val="400"/>
              </a:spcBef>
              <a:defRPr sz="1300"/>
            </a:pPr>
            <a:r>
              <a:t>     *  How can you reintroduce mycorrhizal fungi to the soil?</a:t>
            </a:r>
          </a:p>
          <a:p>
            <a:pPr>
              <a:spcBef>
                <a:spcPts val="400"/>
              </a:spcBef>
              <a:defRPr sz="1300"/>
            </a:pPr>
            <a:r>
              <a:t>     *  What conditions do fungi need to establish themselves?</a:t>
            </a:r>
          </a:p>
          <a:p>
            <a:pPr>
              <a:spcBef>
                <a:spcPts val="400"/>
              </a:spcBef>
              <a:defRPr sz="1300"/>
            </a:pPr>
            <a:r>
              <a:t>     *  How can you maintain moisture and organic matter?</a:t>
            </a:r>
          </a:p>
        </p:txBody>
      </p:sp>
      <p:pic>
        <p:nvPicPr>
          <p:cNvPr id="7" name="Picture 6" descr="stem-restor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79" y="2286000"/>
            <a:ext cx="32004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60720"/>
            <a:ext cx="8229600" cy="868680"/>
          </a:xfrm>
          <a:prstGeom prst="rect">
            <a:avLst/>
          </a:prstGeom>
          <a:solidFill>
            <a:srgbClr val="1A237E"/>
          </a:solidFill>
        </p:spPr>
        <p:txBody>
          <a:bodyPr wrap="square" lIns="101600" rIns="101600" tIns="50800" bIns="50800">
            <a:spAutoFit/>
          </a:bodyPr>
          <a:lstStyle/>
          <a:p>
            <a:pPr>
              <a:defRPr sz="1100" b="1">
                <a:solidFill>
                  <a:srgbClr val="FFA500"/>
                </a:solidFill>
              </a:defRPr>
            </a:pPr>
            <a:r>
              <a:t>REAL CAREER CONNECTION:  </a:t>
            </a:r>
            <a:r>
              <a:rPr sz="1100" b="0">
                <a:solidFill>
                  <a:srgbClr val="FFFFFF"/>
                </a:solidFill>
              </a:rPr>
              <a:t>Mycologists and Forest Ecologists study the underground networks that hold forests together. They earn $55,000-$90,000/year.</a:t>
            </a:r>
            <a:r>
              <a:rPr sz="1100" b="0">
                <a:solidFill>
                  <a:srgbClr val="FFFFFF"/>
                </a:solidFill>
              </a:rPr>
              <a:t> The skills you're using TODAY are the same ones they use on the job!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9/9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